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2" r:id="rId3"/>
    <p:sldId id="258" r:id="rId4"/>
    <p:sldId id="298" r:id="rId5"/>
    <p:sldId id="311" r:id="rId6"/>
    <p:sldId id="305" r:id="rId7"/>
    <p:sldId id="307" r:id="rId8"/>
    <p:sldId id="306" r:id="rId9"/>
    <p:sldId id="297" r:id="rId10"/>
    <p:sldId id="303" r:id="rId11"/>
    <p:sldId id="304" r:id="rId12"/>
    <p:sldId id="30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364BB-9871-4CE2-8261-98563CAECC22}">
          <p14:sldIdLst>
            <p14:sldId id="256"/>
            <p14:sldId id="262"/>
            <p14:sldId id="258"/>
            <p14:sldId id="298"/>
            <p14:sldId id="311"/>
            <p14:sldId id="305"/>
            <p14:sldId id="307"/>
            <p14:sldId id="306"/>
            <p14:sldId id="297"/>
            <p14:sldId id="303"/>
            <p14:sldId id="304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5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E2F4-1A50-4486-BBA0-F51D90196B74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6B96-56AB-42E7-AB3F-CCDCCC385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E6B96-56AB-42E7-AB3F-CCDCCC3859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0F1611-4986-4F0A-8834-11F1775EFB4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869F36-347C-42AA-95F6-BDEBF757F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tl@hsmc.edu.hk" TargetMode="External"/><Relationship Id="rId2" Type="http://schemas.openxmlformats.org/officeDocument/2006/relationships/hyperlink" Target="http://ctl.hsmc.edu.hk/en/innovation-project-competition/601b740eabce2aef843e3%20985a93f39b7c7b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lliamyieu@hsmc.edu.h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ucie.hsmc.edu.hk/pre-incubation-program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gov.uk/government/case-studies/smart-reamer-drilling-technology-can-cut-costs-for-oil-explorer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rive.google.com/open?id=0B_p_WxfUeNr9RnZQUkVYeDc5VWM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ec.europa.eu/growth/industry/innovation/business-innovation-observatory/case-studies_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eldpathy.hk/copy-of-management-tea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ichaproject.com/about-us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gov.uk/government/case-studies/green-innovation-recycling-waste-into-building-block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ww.gov.uk/government/case-studies/portal-entertainment-hollywood-buys-into-facial-recogni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ivingwithbamboo.org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humanities.ku.dk/collaboration/impact/soegaar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tl.hsmc.edu.hk/upload/20161020/b1987dcdda6e97631b270500c8595b30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609600" y="2487092"/>
            <a:ext cx="10439400" cy="292310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Project Competition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 Session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" y="16764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chemeClr val="accent5">
                    <a:lumMod val="50000"/>
                  </a:schemeClr>
                </a:solidFill>
              </a:rPr>
              <a:t>HANG SENG UNIVERSITY OF HONG KONG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00200" y="5181600"/>
            <a:ext cx="6096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Thursday, 04 October 2018</a:t>
            </a: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14:00 – 15:00</a:t>
            </a:r>
          </a:p>
        </p:txBody>
      </p:sp>
      <p:pic>
        <p:nvPicPr>
          <p:cNvPr id="7" name="Picture 6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FF7BCB58-6AE7-D75F-047F-6802C0B57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429835"/>
            <a:ext cx="4214291" cy="14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8153400" cy="3581400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</a:pPr>
            <a:r>
              <a:rPr lang="en-US" sz="2400" dirty="0">
                <a:solidFill>
                  <a:srgbClr val="0000FF"/>
                </a:solidFill>
              </a:rPr>
              <a:t>Submission Deadline: 	</a:t>
            </a:r>
            <a:r>
              <a:rPr lang="en-US" sz="2400" b="1" dirty="0">
                <a:solidFill>
                  <a:srgbClr val="0000FF"/>
                </a:solidFill>
              </a:rPr>
              <a:t>Monday, 31 December , 2018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solidFill>
                  <a:srgbClr val="0000FF"/>
                </a:solidFill>
              </a:rPr>
              <a:t>Result Notification: 	</a:t>
            </a:r>
            <a:r>
              <a:rPr lang="en-US" sz="2400" b="1" dirty="0">
                <a:solidFill>
                  <a:srgbClr val="0000FF"/>
                </a:solidFill>
              </a:rPr>
              <a:t>On the day of Award Ceremony </a:t>
            </a:r>
          </a:p>
          <a:p>
            <a:pPr>
              <a:buClr>
                <a:srgbClr val="0000FF"/>
              </a:buClr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sz="2400" b="1" dirty="0">
                <a:solidFill>
                  <a:srgbClr val="0000FF"/>
                </a:solidFill>
              </a:rPr>
              <a:t>Shortlisted project teams </a:t>
            </a:r>
            <a:r>
              <a:rPr lang="en-US" sz="2400" dirty="0">
                <a:solidFill>
                  <a:srgbClr val="0000FF"/>
                </a:solidFill>
              </a:rPr>
              <a:t>may be invited to give a presentation</a:t>
            </a:r>
          </a:p>
          <a:p>
            <a:pPr>
              <a:buClr>
                <a:srgbClr val="0000FF"/>
              </a:buClr>
            </a:pPr>
            <a:r>
              <a:rPr lang="en-HK" sz="2400" dirty="0">
                <a:solidFill>
                  <a:srgbClr val="0000FF"/>
                </a:solidFill>
              </a:rPr>
              <a:t>All project teams are required to participate in a </a:t>
            </a:r>
            <a:r>
              <a:rPr lang="en-HK" sz="2400" b="1" dirty="0">
                <a:solidFill>
                  <a:srgbClr val="0000FF"/>
                </a:solidFill>
              </a:rPr>
              <a:t>public poster presentation</a:t>
            </a:r>
            <a:r>
              <a:rPr lang="en-HK" sz="2400" dirty="0">
                <a:solidFill>
                  <a:srgbClr val="0000FF"/>
                </a:solidFill>
              </a:rPr>
              <a:t> on the day of Award Ceremony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sz="2400" b="1" dirty="0">
                <a:solidFill>
                  <a:srgbClr val="0000FF"/>
                </a:solidFill>
              </a:rPr>
              <a:t>Award Ceremony</a:t>
            </a:r>
            <a:r>
              <a:rPr lang="en-US" sz="2400" dirty="0">
                <a:solidFill>
                  <a:srgbClr val="0000FF"/>
                </a:solidFill>
              </a:rPr>
              <a:t> will be held in </a:t>
            </a:r>
            <a:r>
              <a:rPr lang="en-US" sz="2400" b="1" dirty="0">
                <a:solidFill>
                  <a:srgbClr val="0000FF"/>
                </a:solidFill>
              </a:rPr>
              <a:t>February 2019 </a:t>
            </a:r>
            <a:r>
              <a:rPr lang="en-US" sz="2400" dirty="0">
                <a:solidFill>
                  <a:srgbClr val="0000FF"/>
                </a:solidFill>
              </a:rPr>
              <a:t>(to be confirmed)</a:t>
            </a:r>
          </a:p>
          <a:p>
            <a:pPr>
              <a:buClr>
                <a:srgbClr val="0000FF"/>
              </a:buClr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35704"/>
            <a:ext cx="8153400" cy="3450696"/>
          </a:xfrm>
          <a:ln>
            <a:noFill/>
          </a:ln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</a:rPr>
              <a:t>For details please visit CTL Website at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http://ctl.hsmc.edu.hk/en/innovation-project-competition/601b740eabce2aef843e3%20985a93f39b7c7bF</a:t>
            </a:r>
            <a:r>
              <a:rPr lang="en-US" dirty="0">
                <a:solidFill>
                  <a:srgbClr val="0000FF"/>
                </a:solidFill>
              </a:rPr>
              <a:t> or any enquiries please contact us at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ctl@hsmc.edu.hk</a:t>
            </a:r>
            <a:r>
              <a:rPr lang="en-US" dirty="0">
                <a:solidFill>
                  <a:srgbClr val="0000FF"/>
                </a:solidFill>
              </a:rPr>
              <a:t> or contact</a:t>
            </a:r>
            <a:r>
              <a:rPr lang="en-US" b="1" dirty="0">
                <a:solidFill>
                  <a:srgbClr val="0000FF"/>
                </a:solidFill>
              </a:rPr>
              <a:t> Mr William Yieu </a:t>
            </a:r>
            <a:r>
              <a:rPr lang="en-US" dirty="0">
                <a:solidFill>
                  <a:srgbClr val="0000FF"/>
                </a:solidFill>
              </a:rPr>
              <a:t>at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williamyieu@hsmc.edu.hk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>
              <a:buClr>
                <a:srgbClr val="0000FF"/>
              </a:buClr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Enquiries</a:t>
            </a:r>
          </a:p>
        </p:txBody>
      </p:sp>
    </p:spTree>
    <p:extLst>
      <p:ext uri="{BB962C8B-B14F-4D97-AF65-F5344CB8AC3E}">
        <p14:creationId xmlns:p14="http://schemas.microsoft.com/office/powerpoint/2010/main" val="3323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0000FF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3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0000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3545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The Innovation Project Competition is held by Centre for Teaching and Learning (CTL) of HSMC.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Aim: To promote a culture of innovation &amp; creativity and enrich student learning experience at HSMC. 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The submission should demonstrate the </a:t>
            </a:r>
            <a:r>
              <a:rPr lang="en-US" b="1" dirty="0">
                <a:solidFill>
                  <a:srgbClr val="FF0000"/>
                </a:solidFill>
              </a:rPr>
              <a:t>creative</a:t>
            </a:r>
            <a:r>
              <a:rPr lang="en-US" b="1" dirty="0">
                <a:solidFill>
                  <a:srgbClr val="0000FF"/>
                </a:solidFill>
              </a:rPr>
              <a:t> concepts, </a:t>
            </a:r>
            <a:r>
              <a:rPr lang="en-US" b="1" dirty="0">
                <a:solidFill>
                  <a:srgbClr val="FF0000"/>
                </a:solidFill>
              </a:rPr>
              <a:t>innovative </a:t>
            </a:r>
            <a:r>
              <a:rPr lang="en-US" b="1" dirty="0">
                <a:solidFill>
                  <a:srgbClr val="0000FF"/>
                </a:solidFill>
              </a:rPr>
              <a:t>design/modeling, as well as the </a:t>
            </a:r>
            <a:r>
              <a:rPr lang="en-US" b="1" dirty="0">
                <a:solidFill>
                  <a:srgbClr val="FF0000"/>
                </a:solidFill>
              </a:rPr>
              <a:t>applicability</a:t>
            </a:r>
            <a:r>
              <a:rPr lang="en-US" b="1" dirty="0">
                <a:solidFill>
                  <a:srgbClr val="0000FF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impact.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FF0000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The entry can be in the form of a </a:t>
            </a:r>
            <a:r>
              <a:rPr lang="en-US" b="1" dirty="0">
                <a:solidFill>
                  <a:srgbClr val="FF0000"/>
                </a:solidFill>
              </a:rPr>
              <a:t>conceptual model </a:t>
            </a:r>
            <a:r>
              <a:rPr lang="en-US" b="1" dirty="0">
                <a:solidFill>
                  <a:srgbClr val="0000FF"/>
                </a:solidFill>
              </a:rPr>
              <a:t>or a </a:t>
            </a:r>
            <a:r>
              <a:rPr lang="en-US" b="1" dirty="0">
                <a:solidFill>
                  <a:srgbClr val="FF0000"/>
                </a:solidFill>
              </a:rPr>
              <a:t>prototype.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Competition is organized in 3 areas:</a:t>
            </a:r>
          </a:p>
          <a:p>
            <a:pPr lvl="1">
              <a:buClr>
                <a:srgbClr val="0000FF"/>
              </a:buCl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Business Innovation</a:t>
            </a:r>
          </a:p>
          <a:p>
            <a:pPr lvl="1">
              <a:buClr>
                <a:srgbClr val="0000FF"/>
              </a:buCl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Social Innovation</a:t>
            </a:r>
          </a:p>
          <a:p>
            <a:pPr lvl="1">
              <a:buClr>
                <a:srgbClr val="0000FF"/>
              </a:buCl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Humanities Innovation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Project Competition 2019</a:t>
            </a:r>
          </a:p>
        </p:txBody>
      </p:sp>
    </p:spTree>
    <p:extLst>
      <p:ext uri="{BB962C8B-B14F-4D97-AF65-F5344CB8AC3E}">
        <p14:creationId xmlns:p14="http://schemas.microsoft.com/office/powerpoint/2010/main" val="9001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1981200"/>
            <a:ext cx="7620000" cy="213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2400" b="1" dirty="0">
                <a:solidFill>
                  <a:srgbClr val="0000FF"/>
                </a:solidFill>
              </a:rPr>
              <a:t>All current HSMC students are eligible to participate.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2400" b="1" dirty="0">
                <a:solidFill>
                  <a:srgbClr val="0000FF"/>
                </a:solidFill>
              </a:rPr>
              <a:t>Participants must form a project team with </a:t>
            </a:r>
            <a:r>
              <a:rPr lang="en-US" sz="2400" b="1" dirty="0">
                <a:solidFill>
                  <a:srgbClr val="FF0000"/>
                </a:solidFill>
              </a:rPr>
              <a:t>a most three students.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61" y="3886200"/>
            <a:ext cx="2331649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5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408333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Award Certificates </a:t>
            </a:r>
            <a:r>
              <a:rPr lang="en-US" dirty="0">
                <a:solidFill>
                  <a:srgbClr val="0000FF"/>
                </a:solidFill>
              </a:rPr>
              <a:t>will be awarded to all selected teams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An entry in each group </a:t>
            </a:r>
            <a:r>
              <a:rPr lang="en-US" dirty="0">
                <a:solidFill>
                  <a:srgbClr val="0000FF"/>
                </a:solidFill>
              </a:rPr>
              <a:t>will be selected for the HSMC Project Competition </a:t>
            </a:r>
            <a:r>
              <a:rPr lang="en-US" dirty="0">
                <a:solidFill>
                  <a:srgbClr val="FF0000"/>
                </a:solidFill>
              </a:rPr>
              <a:t>Excellence Award </a:t>
            </a:r>
            <a:r>
              <a:rPr lang="en-US" dirty="0">
                <a:solidFill>
                  <a:srgbClr val="0000FF"/>
                </a:solidFill>
              </a:rPr>
              <a:t>– each team will receive </a:t>
            </a:r>
            <a:r>
              <a:rPr lang="en-US" b="1" dirty="0">
                <a:solidFill>
                  <a:srgbClr val="FF0000"/>
                </a:solidFill>
              </a:rPr>
              <a:t>Cash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HK$5,000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At most five projects </a:t>
            </a:r>
            <a:r>
              <a:rPr lang="en-US" dirty="0">
                <a:solidFill>
                  <a:srgbClr val="0000FF"/>
                </a:solidFill>
              </a:rPr>
              <a:t>will be selected for HSMC </a:t>
            </a:r>
            <a:r>
              <a:rPr lang="en-US" dirty="0">
                <a:solidFill>
                  <a:srgbClr val="FF0000"/>
                </a:solidFill>
              </a:rPr>
              <a:t>Merit Award </a:t>
            </a:r>
            <a:r>
              <a:rPr lang="en-US" dirty="0">
                <a:solidFill>
                  <a:srgbClr val="0000FF"/>
                </a:solidFill>
              </a:rPr>
              <a:t>– each team will receive </a:t>
            </a:r>
            <a:r>
              <a:rPr lang="en-US" b="1" dirty="0">
                <a:solidFill>
                  <a:srgbClr val="FF0000"/>
                </a:solidFill>
              </a:rPr>
              <a:t>Cash HK$2,000 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</a:rPr>
              <a:t>Awarded Teams will be recommended to participate in the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hlinkClick r:id="rId2"/>
              </a:rPr>
              <a:t>pre-incubation </a:t>
            </a:r>
            <a:r>
              <a:rPr lang="en-US" b="1" dirty="0" err="1">
                <a:solidFill>
                  <a:srgbClr val="0000FF"/>
                </a:solidFill>
                <a:hlinkClick r:id="rId2"/>
              </a:rPr>
              <a:t>programme</a:t>
            </a:r>
            <a:r>
              <a:rPr lang="en-US" b="1" dirty="0">
                <a:solidFill>
                  <a:srgbClr val="0000FF"/>
                </a:solidFill>
                <a:hlinkClick r:id="rId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organized by Wu </a:t>
            </a:r>
            <a:r>
              <a:rPr lang="en-US" dirty="0" err="1">
                <a:solidFill>
                  <a:srgbClr val="0000FF"/>
                </a:solidFill>
              </a:rPr>
              <a:t>Jieh</a:t>
            </a:r>
            <a:r>
              <a:rPr lang="en-US" dirty="0">
                <a:solidFill>
                  <a:srgbClr val="0000FF"/>
                </a:solidFill>
              </a:rPr>
              <a:t> Yee Centre for Innovation and Entrepreneurship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41576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I’ll be happy to give you innovative thinking. What are the guidelines?</a:t>
            </a:r>
          </a:p>
        </p:txBody>
      </p:sp>
      <p:pic>
        <p:nvPicPr>
          <p:cNvPr id="1026" name="Picture 2" descr="innovation-guidelines-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715000" cy="49240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Area I - Business Innovation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52600"/>
            <a:ext cx="7315200" cy="399256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b="1" i="1" u="sng" dirty="0">
                <a:solidFill>
                  <a:srgbClr val="0000FF"/>
                </a:solidFill>
              </a:rPr>
              <a:t>Business Innovation</a:t>
            </a:r>
            <a:endParaRPr lang="en-US" b="1" dirty="0">
              <a:solidFill>
                <a:srgbClr val="0000FF"/>
              </a:solidFill>
            </a:endParaRPr>
          </a:p>
          <a:p>
            <a:pPr marL="284163" indent="0" algn="just">
              <a:buClr>
                <a:srgbClr val="0000FF"/>
              </a:buClr>
              <a:buNone/>
            </a:pPr>
            <a:r>
              <a:rPr lang="en-US" b="1" dirty="0">
                <a:solidFill>
                  <a:srgbClr val="0000FF"/>
                </a:solidFill>
              </a:rPr>
              <a:t>Business innovation refers to </a:t>
            </a:r>
            <a:r>
              <a:rPr lang="en-US" b="1" dirty="0">
                <a:solidFill>
                  <a:srgbClr val="FF0000"/>
                </a:solidFill>
              </a:rPr>
              <a:t>implementing new ideas, deriving more effective processes, creating better products and services that can enhance the competitive advantage to grow and success of a business. </a:t>
            </a:r>
            <a:r>
              <a:rPr lang="en-US" b="1" dirty="0">
                <a:solidFill>
                  <a:srgbClr val="0000FF"/>
                </a:solidFill>
              </a:rPr>
              <a:t> Innovation involves the process of translating ideas into goods or services that </a:t>
            </a:r>
            <a:r>
              <a:rPr lang="en-US" b="1" dirty="0">
                <a:solidFill>
                  <a:srgbClr val="FF0000"/>
                </a:solidFill>
              </a:rPr>
              <a:t>create values and satisfy the needs and expectations of the customers. </a:t>
            </a:r>
            <a:r>
              <a:rPr lang="en-US" b="1" dirty="0">
                <a:solidFill>
                  <a:srgbClr val="0000FF"/>
                </a:solidFill>
              </a:rPr>
              <a:t>Innovation can occur in a wide spectrum of business disciplines including accounting, banking and finance, management, marketing, information system, and logistics and supply chain management as well as interdisciplinary field in business.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80" y="5209945"/>
            <a:ext cx="2038635" cy="1648055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5" y="5209945"/>
            <a:ext cx="2038635" cy="1648055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09945"/>
            <a:ext cx="2038635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Area II - Social Innovation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52600"/>
            <a:ext cx="7315200" cy="399256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b="1" i="1" u="sng" dirty="0">
                <a:solidFill>
                  <a:srgbClr val="0000FF"/>
                </a:solidFill>
              </a:rPr>
              <a:t>Social Innovation</a:t>
            </a:r>
            <a:endParaRPr lang="en-US" b="1" dirty="0">
              <a:solidFill>
                <a:srgbClr val="0000FF"/>
              </a:solidFill>
            </a:endParaRPr>
          </a:p>
          <a:p>
            <a:pPr marL="284163" indent="0" algn="just"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Social Innovation refers to </a:t>
            </a:r>
            <a:r>
              <a:rPr lang="en-US" b="1" dirty="0">
                <a:solidFill>
                  <a:srgbClr val="FF0000"/>
                </a:solidFill>
              </a:rPr>
              <a:t>the creation, development, adoption, and integration of new concepts and practices that address the changing social challenges.</a:t>
            </a:r>
            <a:r>
              <a:rPr lang="en-US" b="1" dirty="0">
                <a:solidFill>
                  <a:srgbClr val="0000FF"/>
                </a:solidFill>
              </a:rPr>
              <a:t> The social value created contributes the growth of communities and enhances their capacity to act. Innovation may be </a:t>
            </a:r>
            <a:r>
              <a:rPr lang="en-US" b="1" dirty="0">
                <a:solidFill>
                  <a:srgbClr val="FF0000"/>
                </a:solidFill>
              </a:rPr>
              <a:t>new ideas enhancing the understanding of human and society</a:t>
            </a:r>
            <a:r>
              <a:rPr lang="en-US" b="1" dirty="0">
                <a:solidFill>
                  <a:srgbClr val="0000FF"/>
                </a:solidFill>
              </a:rPr>
              <a:t>, such as political system, social relationship, social psychology, education, etc.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1" y="4680109"/>
            <a:ext cx="2096347" cy="1648491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81490"/>
            <a:ext cx="2096347" cy="1648491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11" y="4680108"/>
            <a:ext cx="2096347" cy="1648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9B8B8C-2072-4981-898A-7DD66CDF8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412" y="4572000"/>
            <a:ext cx="1508252" cy="21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Area III - Humanities Innovation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52600"/>
            <a:ext cx="7315200" cy="399256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b="1" i="1" u="sng" dirty="0">
                <a:solidFill>
                  <a:srgbClr val="0000FF"/>
                </a:solidFill>
              </a:rPr>
              <a:t>Humanities Innovation</a:t>
            </a:r>
            <a:endParaRPr lang="en-US" b="1" dirty="0">
              <a:solidFill>
                <a:srgbClr val="0000FF"/>
              </a:solidFill>
            </a:endParaRPr>
          </a:p>
          <a:p>
            <a:pPr marL="231775" indent="0" algn="just">
              <a:buClr>
                <a:srgbClr val="0000FF"/>
              </a:buClr>
              <a:buNone/>
            </a:pPr>
            <a:r>
              <a:rPr lang="en-US" b="1" dirty="0">
                <a:solidFill>
                  <a:srgbClr val="0000FF"/>
                </a:solidFill>
              </a:rPr>
              <a:t>Humanities innovation is </a:t>
            </a:r>
            <a:r>
              <a:rPr lang="en-US" b="1" dirty="0">
                <a:solidFill>
                  <a:srgbClr val="FF0000"/>
                </a:solidFill>
              </a:rPr>
              <a:t>a new idea that contains the potential of its own realization in the form of cultural practices, intellectual movements, and forms of creative cooperation. </a:t>
            </a:r>
            <a:r>
              <a:rPr lang="en-US" b="1" dirty="0">
                <a:solidFill>
                  <a:srgbClr val="0000FF"/>
                </a:solidFill>
              </a:rPr>
              <a:t>The scope covers language, literature, art, philosophy, religion and some cross-categories such as photography, film or computer games.  Innovation can be </a:t>
            </a:r>
            <a:r>
              <a:rPr lang="en-US" b="1" dirty="0">
                <a:solidFill>
                  <a:srgbClr val="FF0000"/>
                </a:solidFill>
              </a:rPr>
              <a:t>ideas reflect and enhance understanding of classics or constructing theory to understand important human value.</a:t>
            </a: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00600"/>
            <a:ext cx="2095793" cy="1648055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13199"/>
            <a:ext cx="2095793" cy="1648055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07" y="4825798"/>
            <a:ext cx="2095793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7104"/>
            <a:ext cx="7408333" cy="4441296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2800" b="1" u="sng" dirty="0">
                <a:solidFill>
                  <a:srgbClr val="0000FF"/>
                </a:solidFill>
              </a:rPr>
              <a:t>Selection Criteria:</a:t>
            </a: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Originality</a:t>
            </a: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buFont typeface="Symbol" pitchFamily="18" charset="2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Creativity</a:t>
            </a: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Innovativeness</a:t>
            </a: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Applicability</a:t>
            </a: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Impact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Criteria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32" y="1447800"/>
            <a:ext cx="4438974" cy="26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92521"/>
              </p:ext>
            </p:extLst>
          </p:nvPr>
        </p:nvGraphicFramePr>
        <p:xfrm>
          <a:off x="5334000" y="4191000"/>
          <a:ext cx="3406775" cy="240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1344233" imgH="8019810" progId="AcroExch.Document.DC">
                  <p:embed/>
                </p:oleObj>
              </mc:Choice>
              <mc:Fallback>
                <p:oleObj name="Acrobat Document" r:id="rId4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4191000"/>
                        <a:ext cx="3406775" cy="2408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1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1986</TotalTime>
  <Words>617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Candara</vt:lpstr>
      <vt:lpstr>Symbol</vt:lpstr>
      <vt:lpstr>Waveform</vt:lpstr>
      <vt:lpstr>Acrobat Document</vt:lpstr>
      <vt:lpstr>Innovation Project Competition  2019  Briefing Session</vt:lpstr>
      <vt:lpstr>Innovation Project Competition 2019</vt:lpstr>
      <vt:lpstr>Who can apply?</vt:lpstr>
      <vt:lpstr>Awards</vt:lpstr>
      <vt:lpstr>I’ll be happy to give you innovative thinking. What are the guidelines?</vt:lpstr>
      <vt:lpstr>Area I - Business Innovation</vt:lpstr>
      <vt:lpstr>PowerPoint Presentation</vt:lpstr>
      <vt:lpstr>PowerPoint Presentation</vt:lpstr>
      <vt:lpstr>Selection Criteria</vt:lpstr>
      <vt:lpstr>Important Notes</vt:lpstr>
      <vt:lpstr>Enquiries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</dc:creator>
  <cp:lastModifiedBy>Cherry YEUNG (CTL)</cp:lastModifiedBy>
  <cp:revision>321</cp:revision>
  <cp:lastPrinted>2013-01-18T07:03:25Z</cp:lastPrinted>
  <dcterms:created xsi:type="dcterms:W3CDTF">2013-01-17T09:31:42Z</dcterms:created>
  <dcterms:modified xsi:type="dcterms:W3CDTF">2024-10-02T02:12:34Z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7c9fc-b882-441b-a296-0591a76080ea_Enabled">
    <vt:lpwstr>true</vt:lpwstr>
  </property>
  <property fmtid="{D5CDD505-2E9C-101B-9397-08002B2CF9AE}" pid="3" name="MSIP_Label_bf47c9fc-b882-441b-a296-0591a76080ea_SetDate">
    <vt:lpwstr>2024-10-02T02:12:34Z</vt:lpwstr>
  </property>
  <property fmtid="{D5CDD505-2E9C-101B-9397-08002B2CF9AE}" pid="4" name="MSIP_Label_bf47c9fc-b882-441b-a296-0591a76080ea_Method">
    <vt:lpwstr>Standard</vt:lpwstr>
  </property>
  <property fmtid="{D5CDD505-2E9C-101B-9397-08002B2CF9AE}" pid="5" name="MSIP_Label_bf47c9fc-b882-441b-a296-0591a76080ea_Name">
    <vt:lpwstr>Public</vt:lpwstr>
  </property>
  <property fmtid="{D5CDD505-2E9C-101B-9397-08002B2CF9AE}" pid="6" name="MSIP_Label_bf47c9fc-b882-441b-a296-0591a76080ea_SiteId">
    <vt:lpwstr>a5819553-432c-4f87-aa01-56da11acc555</vt:lpwstr>
  </property>
  <property fmtid="{D5CDD505-2E9C-101B-9397-08002B2CF9AE}" pid="7" name="MSIP_Label_bf47c9fc-b882-441b-a296-0591a76080ea_ActionId">
    <vt:lpwstr>7fbac38b-47ce-4bd4-8425-0a9880561b10</vt:lpwstr>
  </property>
  <property fmtid="{D5CDD505-2E9C-101B-9397-08002B2CF9AE}" pid="8" name="MSIP_Label_bf47c9fc-b882-441b-a296-0591a76080ea_ContentBits">
    <vt:lpwstr>0</vt:lpwstr>
  </property>
</Properties>
</file>